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4" r:id="rId7"/>
    <p:sldId id="262" r:id="rId8"/>
    <p:sldId id="263" r:id="rId9"/>
    <p:sldId id="266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C6B"/>
    <a:srgbClr val="FFF391"/>
    <a:srgbClr val="FFF0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FB917-A76E-0E49-806B-B99BDCF2BF02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13FCB-C7A8-7C40-BDBE-305313EF0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FB917-A76E-0E49-806B-B99BDCF2BF02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13FCB-C7A8-7C40-BDBE-305313EF0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FB917-A76E-0E49-806B-B99BDCF2BF02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13FCB-C7A8-7C40-BDBE-305313EF0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FB917-A76E-0E49-806B-B99BDCF2BF02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13FCB-C7A8-7C40-BDBE-305313EF0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FB917-A76E-0E49-806B-B99BDCF2BF02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13FCB-C7A8-7C40-BDBE-305313EF0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FB917-A76E-0E49-806B-B99BDCF2BF02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13FCB-C7A8-7C40-BDBE-305313EF0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FB917-A76E-0E49-806B-B99BDCF2BF02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13FCB-C7A8-7C40-BDBE-305313EF0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FB917-A76E-0E49-806B-B99BDCF2BF02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13FCB-C7A8-7C40-BDBE-305313EF0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FB917-A76E-0E49-806B-B99BDCF2BF02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13FCB-C7A8-7C40-BDBE-305313EF0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FB917-A76E-0E49-806B-B99BDCF2BF02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13FCB-C7A8-7C40-BDBE-305313EF0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FB917-A76E-0E49-806B-B99BDCF2BF02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13FCB-C7A8-7C40-BDBE-305313EF0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FB917-A76E-0E49-806B-B99BDCF2BF02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13FCB-C7A8-7C40-BDBE-305313EF0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DC6B"/>
                </a:solidFill>
                <a:latin typeface="Comic Sans MS"/>
                <a:cs typeface="Comic Sans MS"/>
              </a:rPr>
              <a:t>Multiplication Chants &amp; Songs</a:t>
            </a:r>
            <a:endParaRPr lang="en-US" dirty="0">
              <a:solidFill>
                <a:srgbClr val="FFDC6B"/>
              </a:solidFill>
              <a:latin typeface="Comic Sans MS"/>
              <a:cs typeface="Comic Sans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8111" y="3886199"/>
            <a:ext cx="7504289" cy="250613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0BA"/>
                </a:solidFill>
                <a:latin typeface="Comic Sans MS"/>
                <a:cs typeface="Comic Sans MS"/>
              </a:rPr>
              <a:t>        </a:t>
            </a:r>
            <a:endParaRPr lang="en-US" dirty="0">
              <a:solidFill>
                <a:srgbClr val="FFF0BA"/>
              </a:solidFill>
              <a:latin typeface="Comic Sans MS"/>
              <a:cs typeface="Comic Sans MS"/>
            </a:endParaRPr>
          </a:p>
          <a:p>
            <a:pPr marL="0" lvl="1" algn="l"/>
            <a:r>
              <a:rPr lang="en-US" dirty="0" smtClean="0">
                <a:solidFill>
                  <a:srgbClr val="FFF0BA"/>
                </a:solidFill>
                <a:latin typeface="Comic Sans MS"/>
                <a:cs typeface="Comic Sans MS"/>
              </a:rPr>
              <a:t>1. Click </a:t>
            </a:r>
            <a:r>
              <a:rPr lang="en-US" dirty="0">
                <a:solidFill>
                  <a:srgbClr val="FFF0BA"/>
                </a:solidFill>
                <a:latin typeface="Comic Sans MS"/>
                <a:cs typeface="Comic Sans MS"/>
              </a:rPr>
              <a:t>“Slide Show” at top. </a:t>
            </a:r>
            <a:endParaRPr lang="en-US" dirty="0" smtClean="0">
              <a:solidFill>
                <a:srgbClr val="FFF0BA"/>
              </a:solidFill>
              <a:latin typeface="Comic Sans MS"/>
              <a:cs typeface="Comic Sans MS"/>
            </a:endParaRPr>
          </a:p>
          <a:p>
            <a:pPr marL="0" lvl="1" algn="l"/>
            <a:r>
              <a:rPr lang="en-US" dirty="0" smtClean="0">
                <a:solidFill>
                  <a:srgbClr val="FFF0BA"/>
                </a:solidFill>
                <a:latin typeface="Comic Sans MS"/>
                <a:cs typeface="Comic Sans MS"/>
              </a:rPr>
              <a:t>2. </a:t>
            </a:r>
            <a:r>
              <a:rPr lang="en-US" dirty="0">
                <a:solidFill>
                  <a:srgbClr val="FFF0BA"/>
                </a:solidFill>
                <a:latin typeface="Comic Sans MS"/>
                <a:cs typeface="Comic Sans MS"/>
              </a:rPr>
              <a:t>C</a:t>
            </a:r>
            <a:r>
              <a:rPr lang="en-US" dirty="0" smtClean="0">
                <a:solidFill>
                  <a:srgbClr val="FFF0BA"/>
                </a:solidFill>
                <a:latin typeface="Comic Sans MS"/>
                <a:cs typeface="Comic Sans MS"/>
              </a:rPr>
              <a:t>lick “</a:t>
            </a:r>
            <a:r>
              <a:rPr lang="en-US" dirty="0">
                <a:solidFill>
                  <a:srgbClr val="FFF0BA"/>
                </a:solidFill>
                <a:latin typeface="Comic Sans MS"/>
                <a:cs typeface="Comic Sans MS"/>
              </a:rPr>
              <a:t>From </a:t>
            </a:r>
            <a:r>
              <a:rPr lang="en-US" dirty="0" smtClean="0">
                <a:solidFill>
                  <a:srgbClr val="FFF0BA"/>
                </a:solidFill>
                <a:latin typeface="Comic Sans MS"/>
                <a:cs typeface="Comic Sans MS"/>
              </a:rPr>
              <a:t>Beginning”.</a:t>
            </a:r>
          </a:p>
          <a:p>
            <a:pPr marL="0" lvl="1" algn="l"/>
            <a:r>
              <a:rPr lang="en-US" dirty="0" smtClean="0">
                <a:solidFill>
                  <a:srgbClr val="FFF0BA"/>
                </a:solidFill>
                <a:latin typeface="Comic Sans MS"/>
                <a:cs typeface="Comic Sans MS"/>
              </a:rPr>
              <a:t>3. Click on the screen to go to next page.</a:t>
            </a:r>
            <a:endParaRPr lang="en-US" dirty="0">
              <a:solidFill>
                <a:srgbClr val="FFF0BA"/>
              </a:solidFill>
              <a:latin typeface="Comic Sans MS"/>
              <a:cs typeface="Comic Sans MS"/>
            </a:endParaRPr>
          </a:p>
          <a:p>
            <a:endParaRPr lang="en-US" dirty="0">
              <a:solidFill>
                <a:srgbClr val="FFF0BA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 descr="Cheesy_Math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026" y="3231445"/>
            <a:ext cx="2414747" cy="358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1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DC6B"/>
                </a:solidFill>
                <a:latin typeface="Comic Sans MS"/>
                <a:cs typeface="Comic Sans MS"/>
              </a:rPr>
              <a:t>Parent Page:</a:t>
            </a:r>
            <a:endParaRPr lang="en-US" dirty="0">
              <a:solidFill>
                <a:srgbClr val="FFDC6B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5737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FFF0BA"/>
                </a:solidFill>
                <a:latin typeface="Comic Sans MS"/>
                <a:cs typeface="Comic Sans MS"/>
              </a:rPr>
              <a:t>Thanks for visiting! We use chants/songs in class to learn to count by 2s, 3s, 4s, 5s, 6s, 7s, 8s, &amp; 9s. </a:t>
            </a:r>
          </a:p>
          <a:p>
            <a:r>
              <a:rPr lang="en-US" dirty="0" smtClean="0">
                <a:solidFill>
                  <a:srgbClr val="FFF0BA"/>
                </a:solidFill>
                <a:latin typeface="Comic Sans MS"/>
                <a:cs typeface="Comic Sans MS"/>
              </a:rPr>
              <a:t>If you play the PowerPoint like a slideshow, you can hear the songs/chants automatically-turn on your volume.</a:t>
            </a:r>
          </a:p>
          <a:p>
            <a:r>
              <a:rPr lang="en-US" dirty="0" smtClean="0">
                <a:solidFill>
                  <a:srgbClr val="FFF0BA"/>
                </a:solidFill>
                <a:latin typeface="Comic Sans MS"/>
                <a:cs typeface="Comic Sans MS"/>
              </a:rPr>
              <a:t>If you want to hear the chant or song put your mouse over the cheese number and click the “play” symbol. </a:t>
            </a:r>
          </a:p>
          <a:p>
            <a:r>
              <a:rPr lang="en-US" dirty="0" smtClean="0">
                <a:solidFill>
                  <a:srgbClr val="FFF0BA"/>
                </a:solidFill>
                <a:latin typeface="Comic Sans MS"/>
                <a:cs typeface="Comic Sans MS"/>
              </a:rPr>
              <a:t>Hope you enjoy this!</a:t>
            </a:r>
            <a:endParaRPr lang="en-US" dirty="0">
              <a:solidFill>
                <a:srgbClr val="FFF0BA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 descr="Cheesy_Math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40" y="305376"/>
            <a:ext cx="1441241" cy="129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8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94311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DC6B"/>
                </a:solidFill>
              </a:rPr>
              <a:t>2s, 5s, and 10s</a:t>
            </a:r>
            <a:endParaRPr lang="en-US" dirty="0">
              <a:solidFill>
                <a:srgbClr val="FFDC6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4753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FFF0BA"/>
                </a:solidFill>
              </a:rPr>
              <a:t>For these facts, we just count normally by the numbers.</a:t>
            </a:r>
          </a:p>
          <a:p>
            <a:pPr marL="0" indent="0">
              <a:buNone/>
            </a:pPr>
            <a:endParaRPr lang="en-US" dirty="0" smtClean="0">
              <a:solidFill>
                <a:srgbClr val="FFF0BA"/>
              </a:solidFill>
            </a:endParaRPr>
          </a:p>
          <a:p>
            <a:r>
              <a:rPr lang="en-US" dirty="0" smtClean="0">
                <a:solidFill>
                  <a:srgbClr val="FFF0BA"/>
                </a:solidFill>
              </a:rPr>
              <a:t>2, 4, 6, 8, 10, 12, 14, 16, 18, 20, 22, 24</a:t>
            </a:r>
          </a:p>
          <a:p>
            <a:pPr marL="0" indent="0">
              <a:buNone/>
            </a:pPr>
            <a:endParaRPr lang="en-US" dirty="0" smtClean="0">
              <a:solidFill>
                <a:srgbClr val="FFF0BA"/>
              </a:solidFill>
            </a:endParaRPr>
          </a:p>
          <a:p>
            <a:r>
              <a:rPr lang="en-US" dirty="0" smtClean="0">
                <a:solidFill>
                  <a:srgbClr val="FFF0BA"/>
                </a:solidFill>
              </a:rPr>
              <a:t>5, 10, 15, 20, 25, 30, 35, 40, 45, 50, 55, 60</a:t>
            </a:r>
          </a:p>
          <a:p>
            <a:pPr marL="0" indent="0">
              <a:buNone/>
            </a:pPr>
            <a:endParaRPr lang="en-US" dirty="0" smtClean="0">
              <a:solidFill>
                <a:srgbClr val="FFF0BA"/>
              </a:solidFill>
            </a:endParaRPr>
          </a:p>
          <a:p>
            <a:r>
              <a:rPr lang="en-US" dirty="0" smtClean="0">
                <a:solidFill>
                  <a:srgbClr val="FFF0BA"/>
                </a:solidFill>
              </a:rPr>
              <a:t>10, 20, 30, 40, 50 , 60 , 70, 80, 90, 100, 110, 120</a:t>
            </a:r>
            <a:endParaRPr lang="en-US" dirty="0">
              <a:solidFill>
                <a:srgbClr val="FFF0BA"/>
              </a:solidFill>
            </a:endParaRPr>
          </a:p>
        </p:txBody>
      </p:sp>
      <p:pic>
        <p:nvPicPr>
          <p:cNvPr id="4" name="Picture 3" descr="Cheesy_Math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511" y="98777"/>
            <a:ext cx="2035289" cy="164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2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eesyMouseFrame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2309" y="1332088"/>
            <a:ext cx="3832578" cy="4525963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F0BA"/>
                </a:solidFill>
              </a:rPr>
              <a:t>3, 6, 9</a:t>
            </a:r>
          </a:p>
          <a:p>
            <a:r>
              <a:rPr lang="en-US" sz="4800" dirty="0" smtClean="0">
                <a:solidFill>
                  <a:srgbClr val="FFF0BA"/>
                </a:solidFill>
              </a:rPr>
              <a:t>12, 15, 18</a:t>
            </a:r>
          </a:p>
          <a:p>
            <a:r>
              <a:rPr lang="en-US" sz="4800" dirty="0" smtClean="0">
                <a:solidFill>
                  <a:srgbClr val="FFF0BA"/>
                </a:solidFill>
              </a:rPr>
              <a:t>21, 24, 27</a:t>
            </a:r>
          </a:p>
          <a:p>
            <a:r>
              <a:rPr lang="en-US" sz="4800" dirty="0" smtClean="0">
                <a:solidFill>
                  <a:srgbClr val="FFF0BA"/>
                </a:solidFill>
              </a:rPr>
              <a:t>30</a:t>
            </a:r>
          </a:p>
          <a:p>
            <a:r>
              <a:rPr lang="en-US" sz="4800" dirty="0" smtClean="0">
                <a:solidFill>
                  <a:srgbClr val="FFF0BA"/>
                </a:solidFill>
              </a:rPr>
              <a:t>33, 36</a:t>
            </a:r>
          </a:p>
          <a:p>
            <a:pPr marL="0" indent="0">
              <a:buNone/>
            </a:pPr>
            <a:endParaRPr lang="en-US" dirty="0">
              <a:solidFill>
                <a:srgbClr val="FFF0BA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232375" y="570087"/>
            <a:ext cx="1789291" cy="942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 smtClean="0">
                <a:solidFill>
                  <a:srgbClr val="FFDC6B"/>
                </a:solidFill>
              </a:rPr>
              <a:t>Chant</a:t>
            </a:r>
          </a:p>
          <a:p>
            <a:pPr marL="0" indent="0">
              <a:buFont typeface="Arial" pitchFamily="34" charset="0"/>
              <a:buNone/>
            </a:pPr>
            <a:endParaRPr lang="en-US" dirty="0">
              <a:solidFill>
                <a:srgbClr val="FFDC6B"/>
              </a:solidFill>
            </a:endParaRPr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613" y="146755"/>
            <a:ext cx="1186610" cy="158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9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eesyMouseFram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82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2009" y="1482399"/>
            <a:ext cx="3832578" cy="452596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0BA"/>
                </a:solidFill>
              </a:rPr>
              <a:t>4</a:t>
            </a:r>
            <a:r>
              <a:rPr lang="en-US" sz="4800" dirty="0" smtClean="0">
                <a:solidFill>
                  <a:srgbClr val="FFF0BA"/>
                </a:solidFill>
              </a:rPr>
              <a:t>, 8, 12, 16</a:t>
            </a:r>
          </a:p>
          <a:p>
            <a:r>
              <a:rPr lang="en-US" sz="4800" dirty="0" smtClean="0">
                <a:solidFill>
                  <a:srgbClr val="FFF0BA"/>
                </a:solidFill>
              </a:rPr>
              <a:t>20, 24</a:t>
            </a:r>
          </a:p>
          <a:p>
            <a:r>
              <a:rPr lang="en-US" sz="4800" dirty="0" smtClean="0">
                <a:solidFill>
                  <a:srgbClr val="FFF0BA"/>
                </a:solidFill>
              </a:rPr>
              <a:t>28, 32</a:t>
            </a:r>
          </a:p>
          <a:p>
            <a:r>
              <a:rPr lang="en-US" sz="4800" dirty="0" smtClean="0">
                <a:solidFill>
                  <a:srgbClr val="FFF0BA"/>
                </a:solidFill>
              </a:rPr>
              <a:t>36, 40</a:t>
            </a:r>
          </a:p>
          <a:p>
            <a:r>
              <a:rPr lang="en-US" sz="4800" dirty="0" smtClean="0">
                <a:solidFill>
                  <a:srgbClr val="FFF0BA"/>
                </a:solidFill>
              </a:rPr>
              <a:t>44, 48</a:t>
            </a:r>
          </a:p>
          <a:p>
            <a:pPr marL="0" indent="0">
              <a:buNone/>
            </a:pPr>
            <a:endParaRPr lang="en-US" dirty="0">
              <a:solidFill>
                <a:srgbClr val="FFF0BA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452678" y="570087"/>
            <a:ext cx="3832578" cy="94262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 smtClean="0">
                <a:solidFill>
                  <a:srgbClr val="FFDC6B"/>
                </a:solidFill>
              </a:rPr>
              <a:t>Row, Row, Row Your Boat</a:t>
            </a:r>
          </a:p>
          <a:p>
            <a:pPr marL="0" indent="0">
              <a:buFont typeface="Arial" pitchFamily="34" charset="0"/>
              <a:buNone/>
            </a:pPr>
            <a:endParaRPr lang="en-US" dirty="0">
              <a:solidFill>
                <a:srgbClr val="FFDC6B"/>
              </a:solidFill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2" y="5048570"/>
            <a:ext cx="1366709" cy="165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2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eesyMouseFrame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6" y="1724"/>
            <a:ext cx="9108104" cy="685627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001" y="1752599"/>
            <a:ext cx="4713110" cy="4738362"/>
          </a:xfrm>
        </p:spPr>
        <p:txBody>
          <a:bodyPr>
            <a:normAutofit fontScale="92500" lnSpcReduction="10000"/>
          </a:bodyPr>
          <a:lstStyle/>
          <a:p>
            <a:r>
              <a:rPr lang="en-US" sz="4800" dirty="0" smtClean="0">
                <a:solidFill>
                  <a:srgbClr val="FFF0BA"/>
                </a:solidFill>
              </a:rPr>
              <a:t>6, 12, 18, 24</a:t>
            </a:r>
          </a:p>
          <a:p>
            <a:r>
              <a:rPr lang="en-US" sz="4800" dirty="0" smtClean="0">
                <a:solidFill>
                  <a:srgbClr val="FFF0BA"/>
                </a:solidFill>
              </a:rPr>
              <a:t>30, 36</a:t>
            </a:r>
          </a:p>
          <a:p>
            <a:r>
              <a:rPr lang="en-US" sz="4800" dirty="0" smtClean="0">
                <a:solidFill>
                  <a:srgbClr val="FFF0BA"/>
                </a:solidFill>
              </a:rPr>
              <a:t>42</a:t>
            </a:r>
          </a:p>
          <a:p>
            <a:r>
              <a:rPr lang="en-US" sz="4800" dirty="0" smtClean="0">
                <a:solidFill>
                  <a:srgbClr val="FFF0BA"/>
                </a:solidFill>
              </a:rPr>
              <a:t>48, 54, 60, 66</a:t>
            </a:r>
          </a:p>
          <a:p>
            <a:r>
              <a:rPr lang="en-US" sz="4800" dirty="0">
                <a:solidFill>
                  <a:srgbClr val="FFF0BA"/>
                </a:solidFill>
              </a:rPr>
              <a:t>a</a:t>
            </a:r>
            <a:r>
              <a:rPr lang="en-US" sz="4800" dirty="0" smtClean="0">
                <a:solidFill>
                  <a:srgbClr val="FFF0BA"/>
                </a:solidFill>
              </a:rPr>
              <a:t>nd there’s 72</a:t>
            </a:r>
          </a:p>
          <a:p>
            <a:r>
              <a:rPr lang="en-US" sz="4800" dirty="0" err="1" smtClean="0">
                <a:solidFill>
                  <a:srgbClr val="FFF0BA"/>
                </a:solidFill>
              </a:rPr>
              <a:t>Whoo</a:t>
            </a:r>
            <a:r>
              <a:rPr lang="en-US" sz="4800" dirty="0" smtClean="0">
                <a:solidFill>
                  <a:srgbClr val="FFF0BA"/>
                </a:solidFill>
              </a:rPr>
              <a:t> </a:t>
            </a:r>
            <a:r>
              <a:rPr lang="en-US" sz="4800" dirty="0" err="1" smtClean="0">
                <a:solidFill>
                  <a:srgbClr val="FFF0BA"/>
                </a:solidFill>
              </a:rPr>
              <a:t>Hoo</a:t>
            </a:r>
            <a:r>
              <a:rPr lang="en-US" sz="4800" dirty="0" smtClean="0">
                <a:solidFill>
                  <a:srgbClr val="FFF0BA"/>
                </a:solidFill>
              </a:rPr>
              <a:t>!</a:t>
            </a:r>
          </a:p>
          <a:p>
            <a:pPr marL="0" indent="0">
              <a:buNone/>
            </a:pPr>
            <a:endParaRPr lang="en-US" dirty="0">
              <a:solidFill>
                <a:srgbClr val="FFF0BA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89001" y="541863"/>
            <a:ext cx="3499556" cy="94262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 smtClean="0">
                <a:solidFill>
                  <a:srgbClr val="FFDC6B"/>
                </a:solidFill>
              </a:rPr>
              <a:t>10 </a:t>
            </a:r>
            <a:r>
              <a:rPr lang="en-US" sz="4800" dirty="0" err="1" smtClean="0">
                <a:solidFill>
                  <a:srgbClr val="FFDC6B"/>
                </a:solidFill>
              </a:rPr>
              <a:t>Litte</a:t>
            </a:r>
            <a:r>
              <a:rPr lang="en-US" sz="4800" dirty="0" smtClean="0">
                <a:solidFill>
                  <a:srgbClr val="FFDC6B"/>
                </a:solidFill>
              </a:rPr>
              <a:t> </a:t>
            </a:r>
            <a:r>
              <a:rPr lang="en-US" sz="4800" dirty="0">
                <a:solidFill>
                  <a:srgbClr val="FFDC6B"/>
                </a:solidFill>
              </a:rPr>
              <a:t>I</a:t>
            </a:r>
            <a:r>
              <a:rPr lang="en-US" sz="4800" dirty="0" smtClean="0">
                <a:solidFill>
                  <a:srgbClr val="FFDC6B"/>
                </a:solidFill>
              </a:rPr>
              <a:t>ndians</a:t>
            </a:r>
          </a:p>
          <a:p>
            <a:pPr marL="0" indent="0">
              <a:buFont typeface="Arial" pitchFamily="34" charset="0"/>
              <a:buNone/>
            </a:pPr>
            <a:endParaRPr lang="en-US" dirty="0">
              <a:solidFill>
                <a:srgbClr val="FFDC6B"/>
              </a:solidFill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437" y="4767990"/>
            <a:ext cx="1321853" cy="159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3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eesyMouseFrame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667" y="1171222"/>
            <a:ext cx="4049247" cy="4785605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0BA"/>
                </a:solidFill>
              </a:rPr>
              <a:t>7, 14, 21</a:t>
            </a:r>
          </a:p>
          <a:p>
            <a:r>
              <a:rPr lang="en-US" sz="4000" dirty="0" smtClean="0">
                <a:solidFill>
                  <a:srgbClr val="FFF0BA"/>
                </a:solidFill>
              </a:rPr>
              <a:t>28, 35</a:t>
            </a:r>
          </a:p>
          <a:p>
            <a:r>
              <a:rPr lang="en-US" sz="4000" dirty="0" smtClean="0">
                <a:solidFill>
                  <a:srgbClr val="FFF0BA"/>
                </a:solidFill>
              </a:rPr>
              <a:t>42 and 49</a:t>
            </a:r>
          </a:p>
          <a:p>
            <a:r>
              <a:rPr lang="en-US" sz="4000" dirty="0" smtClean="0">
                <a:solidFill>
                  <a:srgbClr val="FFF0BA"/>
                </a:solidFill>
              </a:rPr>
              <a:t>56, 63</a:t>
            </a:r>
          </a:p>
          <a:p>
            <a:r>
              <a:rPr lang="en-US" sz="4000" dirty="0" smtClean="0">
                <a:solidFill>
                  <a:srgbClr val="FFF0BA"/>
                </a:solidFill>
              </a:rPr>
              <a:t>70 and 77</a:t>
            </a:r>
          </a:p>
          <a:p>
            <a:r>
              <a:rPr lang="en-US" sz="4000" dirty="0" smtClean="0">
                <a:solidFill>
                  <a:srgbClr val="FFF0BA"/>
                </a:solidFill>
              </a:rPr>
              <a:t>Then there’s 84</a:t>
            </a:r>
          </a:p>
          <a:p>
            <a:pPr marL="0" indent="0">
              <a:buNone/>
            </a:pPr>
            <a:endParaRPr lang="en-US" sz="4000" dirty="0">
              <a:solidFill>
                <a:srgbClr val="FFF0BA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330222" y="587019"/>
            <a:ext cx="5122333" cy="94262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 smtClean="0">
                <a:solidFill>
                  <a:srgbClr val="FFDC6B"/>
                </a:solidFill>
              </a:rPr>
              <a:t>Twinkle, Twinkle Little Star</a:t>
            </a:r>
          </a:p>
          <a:p>
            <a:pPr marL="0" indent="0" algn="ctr">
              <a:buFont typeface="Arial" pitchFamily="34" charset="0"/>
              <a:buNone/>
            </a:pPr>
            <a:endParaRPr lang="en-US" dirty="0">
              <a:solidFill>
                <a:srgbClr val="FFDC6B"/>
              </a:solidFill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02" y="139148"/>
            <a:ext cx="1181239" cy="158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3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eesyMouseFram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4582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9431" y="1482399"/>
            <a:ext cx="3832578" cy="4525963"/>
          </a:xfrm>
        </p:spPr>
        <p:txBody>
          <a:bodyPr>
            <a:normAutofit fontScale="77500" lnSpcReduction="20000"/>
          </a:bodyPr>
          <a:lstStyle/>
          <a:p>
            <a:r>
              <a:rPr lang="en-US" sz="4800" dirty="0" smtClean="0">
                <a:solidFill>
                  <a:srgbClr val="FFF0BA"/>
                </a:solidFill>
              </a:rPr>
              <a:t>8, 16, 24</a:t>
            </a:r>
          </a:p>
          <a:p>
            <a:r>
              <a:rPr lang="en-US" sz="4800" dirty="0" smtClean="0">
                <a:solidFill>
                  <a:srgbClr val="FFF0BA"/>
                </a:solidFill>
              </a:rPr>
              <a:t>32</a:t>
            </a:r>
          </a:p>
          <a:p>
            <a:r>
              <a:rPr lang="en-US" sz="4800" dirty="0" smtClean="0">
                <a:solidFill>
                  <a:srgbClr val="FFF0BA"/>
                </a:solidFill>
              </a:rPr>
              <a:t>40, 48</a:t>
            </a:r>
          </a:p>
          <a:p>
            <a:r>
              <a:rPr lang="en-US" sz="4800" dirty="0" smtClean="0">
                <a:solidFill>
                  <a:srgbClr val="FFF0BA"/>
                </a:solidFill>
              </a:rPr>
              <a:t>56</a:t>
            </a:r>
          </a:p>
          <a:p>
            <a:r>
              <a:rPr lang="en-US" sz="4800" dirty="0" smtClean="0">
                <a:solidFill>
                  <a:srgbClr val="FFF0BA"/>
                </a:solidFill>
              </a:rPr>
              <a:t>64, 72</a:t>
            </a:r>
          </a:p>
          <a:p>
            <a:r>
              <a:rPr lang="en-US" sz="4800" dirty="0" smtClean="0">
                <a:solidFill>
                  <a:srgbClr val="FFF0BA"/>
                </a:solidFill>
              </a:rPr>
              <a:t>80, 88</a:t>
            </a:r>
          </a:p>
          <a:p>
            <a:r>
              <a:rPr lang="en-US" sz="4800" dirty="0">
                <a:solidFill>
                  <a:srgbClr val="FFF0BA"/>
                </a:solidFill>
              </a:rPr>
              <a:t>a</a:t>
            </a:r>
            <a:r>
              <a:rPr lang="en-US" sz="4800" dirty="0" smtClean="0">
                <a:solidFill>
                  <a:srgbClr val="FFF0BA"/>
                </a:solidFill>
              </a:rPr>
              <a:t>nd don’t forget about 96!</a:t>
            </a:r>
          </a:p>
          <a:p>
            <a:pPr marL="0" indent="0">
              <a:buNone/>
            </a:pPr>
            <a:endParaRPr lang="en-US" dirty="0">
              <a:solidFill>
                <a:srgbClr val="FFF0BA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486203" y="697087"/>
            <a:ext cx="2670140" cy="9426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 smtClean="0">
                <a:solidFill>
                  <a:srgbClr val="FFDC6B"/>
                </a:solidFill>
              </a:rPr>
              <a:t>Jingle Bells</a:t>
            </a:r>
          </a:p>
          <a:p>
            <a:pPr marL="0" indent="0">
              <a:buFont typeface="Arial" pitchFamily="34" charset="0"/>
              <a:buNone/>
            </a:pPr>
            <a:endParaRPr lang="en-US" dirty="0">
              <a:solidFill>
                <a:srgbClr val="FFDC6B"/>
              </a:solidFill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147" y="4992583"/>
            <a:ext cx="1204877" cy="159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9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eesyMouseFrame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2" y="20756"/>
            <a:ext cx="8790907" cy="682302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4223" y="1453443"/>
            <a:ext cx="4868332" cy="4394484"/>
          </a:xfrm>
        </p:spPr>
        <p:txBody>
          <a:bodyPr>
            <a:normAutofit fontScale="62500" lnSpcReduction="20000"/>
          </a:bodyPr>
          <a:lstStyle/>
          <a:p>
            <a:r>
              <a:rPr lang="en-US" sz="4800" dirty="0" smtClean="0">
                <a:solidFill>
                  <a:srgbClr val="FFF0BA"/>
                </a:solidFill>
              </a:rPr>
              <a:t>9, 18, 27</a:t>
            </a:r>
          </a:p>
          <a:p>
            <a:r>
              <a:rPr lang="en-US" sz="4800" dirty="0" smtClean="0">
                <a:solidFill>
                  <a:srgbClr val="FFF0BA"/>
                </a:solidFill>
              </a:rPr>
              <a:t>36, 45</a:t>
            </a:r>
          </a:p>
          <a:p>
            <a:r>
              <a:rPr lang="en-US" sz="4800" dirty="0" smtClean="0">
                <a:solidFill>
                  <a:srgbClr val="FFF0BA"/>
                </a:solidFill>
              </a:rPr>
              <a:t>54 and 63</a:t>
            </a:r>
          </a:p>
          <a:p>
            <a:r>
              <a:rPr lang="en-US" sz="4800" dirty="0" smtClean="0">
                <a:solidFill>
                  <a:srgbClr val="FFF0BA"/>
                </a:solidFill>
              </a:rPr>
              <a:t>72 and 81</a:t>
            </a:r>
          </a:p>
          <a:p>
            <a:r>
              <a:rPr lang="en-US" sz="4800" dirty="0" smtClean="0">
                <a:solidFill>
                  <a:srgbClr val="FFF0BA"/>
                </a:solidFill>
              </a:rPr>
              <a:t>After that then there’s 90,</a:t>
            </a:r>
          </a:p>
          <a:p>
            <a:r>
              <a:rPr lang="en-US" sz="4800" dirty="0" smtClean="0">
                <a:solidFill>
                  <a:srgbClr val="FFF0BA"/>
                </a:solidFill>
              </a:rPr>
              <a:t>Followed by 99. </a:t>
            </a:r>
          </a:p>
          <a:p>
            <a:r>
              <a:rPr lang="en-US" sz="4800" dirty="0" smtClean="0">
                <a:solidFill>
                  <a:srgbClr val="FFF0BA"/>
                </a:solidFill>
              </a:rPr>
              <a:t>Last is the number 108. </a:t>
            </a:r>
          </a:p>
          <a:p>
            <a:r>
              <a:rPr lang="en-US" sz="4800" dirty="0" smtClean="0">
                <a:solidFill>
                  <a:srgbClr val="FFF0BA"/>
                </a:solidFill>
              </a:rPr>
              <a:t>Now I know my 9s just fine!</a:t>
            </a:r>
          </a:p>
          <a:p>
            <a:pPr marL="0" indent="0">
              <a:buNone/>
            </a:pPr>
            <a:endParaRPr lang="en-US" dirty="0">
              <a:solidFill>
                <a:srgbClr val="FFF0BA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84222" y="542449"/>
            <a:ext cx="4868333" cy="94262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 smtClean="0">
                <a:solidFill>
                  <a:srgbClr val="FFDC6B"/>
                </a:solidFill>
              </a:rPr>
              <a:t>Rudolph the Red Nose Reindeer</a:t>
            </a:r>
          </a:p>
          <a:p>
            <a:pPr marL="0" indent="0" algn="ctr">
              <a:buFont typeface="Arial" pitchFamily="34" charset="0"/>
              <a:buNone/>
            </a:pPr>
            <a:endParaRPr lang="en-US" dirty="0">
              <a:solidFill>
                <a:srgbClr val="FFDC6B"/>
              </a:solidFill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51" y="246455"/>
            <a:ext cx="1312792" cy="159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4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248</TotalTime>
  <Words>368</Words>
  <Application>Microsoft Office PowerPoint</Application>
  <PresentationFormat>On-screen Show (4:3)</PresentationFormat>
  <Paragraphs>61</Paragraphs>
  <Slides>9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Black</vt:lpstr>
      <vt:lpstr>Multiplication Chants &amp; Songs</vt:lpstr>
      <vt:lpstr>Parent Page:</vt:lpstr>
      <vt:lpstr>2s, 5s, and 10s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Multiplication Chants &amp; Songs</dc:title>
  <dc:creator>Alissa Walters</dc:creator>
  <cp:lastModifiedBy>SCCSD</cp:lastModifiedBy>
  <cp:revision>22</cp:revision>
  <dcterms:created xsi:type="dcterms:W3CDTF">2012-11-18T04:01:34Z</dcterms:created>
  <dcterms:modified xsi:type="dcterms:W3CDTF">2014-11-14T13:56:57Z</dcterms:modified>
</cp:coreProperties>
</file>